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74" r:id="rId7"/>
    <p:sldId id="275" r:id="rId8"/>
    <p:sldId id="276" r:id="rId9"/>
    <p:sldId id="262" r:id="rId10"/>
    <p:sldId id="263" r:id="rId11"/>
    <p:sldId id="264" r:id="rId12"/>
    <p:sldId id="265" r:id="rId13"/>
    <p:sldId id="272" r:id="rId14"/>
    <p:sldId id="266" r:id="rId15"/>
    <p:sldId id="267" r:id="rId16"/>
    <p:sldId id="268" r:id="rId17"/>
    <p:sldId id="269" r:id="rId18"/>
    <p:sldId id="270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2A8-1183-450E-8770-CAE89A2685A3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B1CC-A414-4105-8F68-DFD65D172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83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2A8-1183-450E-8770-CAE89A2685A3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B1CC-A414-4105-8F68-DFD65D172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16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2A8-1183-450E-8770-CAE89A2685A3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B1CC-A414-4105-8F68-DFD65D172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77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2A8-1183-450E-8770-CAE89A2685A3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B1CC-A414-4105-8F68-DFD65D172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448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2A8-1183-450E-8770-CAE89A2685A3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B1CC-A414-4105-8F68-DFD65D172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866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2A8-1183-450E-8770-CAE89A2685A3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B1CC-A414-4105-8F68-DFD65D172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69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2A8-1183-450E-8770-CAE89A2685A3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B1CC-A414-4105-8F68-DFD65D172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235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2A8-1183-450E-8770-CAE89A2685A3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B1CC-A414-4105-8F68-DFD65D172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47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2A8-1183-450E-8770-CAE89A2685A3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B1CC-A414-4105-8F68-DFD65D172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45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2A8-1183-450E-8770-CAE89A2685A3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B1CC-A414-4105-8F68-DFD65D172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98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A2A8-1183-450E-8770-CAE89A2685A3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B1CC-A414-4105-8F68-DFD65D172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86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DA2A8-1183-450E-8770-CAE89A2685A3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4B1CC-A414-4105-8F68-DFD65D1727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83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«Неделя театра»</a:t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/>
              <a:t>(для детей 4-5 лет)</a:t>
            </a:r>
            <a:endParaRPr lang="ru-RU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4860032" y="4725144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Составила: инструктор по физической культуре Каштанова Е.Е.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88640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</a:rPr>
              <a:t>Муниципальное бюджетное дошкольное образовательное учреждение «Детский сад №1 комбинированного вида» </a:t>
            </a:r>
            <a:r>
              <a:rPr lang="ru-RU" sz="1600" b="1" dirty="0" err="1">
                <a:solidFill>
                  <a:prstClr val="black"/>
                </a:solidFill>
              </a:rPr>
              <a:t>пгт</a:t>
            </a:r>
            <a:r>
              <a:rPr lang="ru-RU" sz="1600" b="1" dirty="0">
                <a:solidFill>
                  <a:prstClr val="black"/>
                </a:solidFill>
              </a:rPr>
              <a:t> Жешарт Усть-Вымского района Республики Коми</a:t>
            </a:r>
            <a:endParaRPr lang="ru-RU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02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83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8640"/>
            <a:ext cx="4608512" cy="311434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986"/>
            <a:ext cx="4355976" cy="3266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949" y="950821"/>
            <a:ext cx="4232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Беседы о театрах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103959" y="620688"/>
            <a:ext cx="4232027" cy="13681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998933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Беседы о театре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4" name="Стрелка влево 13"/>
          <p:cNvSpPr/>
          <p:nvPr/>
        </p:nvSpPr>
        <p:spPr>
          <a:xfrm>
            <a:off x="4499992" y="4509120"/>
            <a:ext cx="4392488" cy="14401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076056" y="4936477"/>
            <a:ext cx="40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Чтение худ. Литературы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182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8" y="3462612"/>
            <a:ext cx="4224468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62612"/>
            <a:ext cx="4179912" cy="3134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176464" cy="3096344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215008" y="188640"/>
            <a:ext cx="4356992" cy="295232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1506" y="548680"/>
            <a:ext cx="3943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Театрализованная деятельность  с музыкальным руководителем и воспитателями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76255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49" y="3374272"/>
            <a:ext cx="4320480" cy="32129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3374272"/>
            <a:ext cx="4283968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16632"/>
            <a:ext cx="4307971" cy="3068960"/>
          </a:xfrm>
          <a:prstGeom prst="rect">
            <a:avLst/>
          </a:prstGeom>
        </p:spPr>
      </p:pic>
      <p:sp>
        <p:nvSpPr>
          <p:cNvPr id="7" name="Овальная выноска 6"/>
          <p:cNvSpPr/>
          <p:nvPr/>
        </p:nvSpPr>
        <p:spPr>
          <a:xfrm>
            <a:off x="4788024" y="95765"/>
            <a:ext cx="3744416" cy="2924944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148064" y="908720"/>
            <a:ext cx="2952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Аппликация героев сказки «Теремок»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80312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5256584" cy="5688632"/>
          </a:xfrm>
        </p:spPr>
      </p:pic>
      <p:sp>
        <p:nvSpPr>
          <p:cNvPr id="7" name="TextBox 6"/>
          <p:cNvSpPr txBox="1"/>
          <p:nvPr/>
        </p:nvSpPr>
        <p:spPr>
          <a:xfrm>
            <a:off x="5652120" y="836712"/>
            <a:ext cx="34918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Сюжетное занятие «Теремок»</a:t>
            </a:r>
          </a:p>
          <a:p>
            <a:pPr algn="ctr"/>
            <a:r>
              <a:rPr lang="ru-RU" sz="2400" b="1" dirty="0" smtClean="0"/>
              <a:t>Началось занятие с того что ребята превратились в героев из сказки Теремок .</a:t>
            </a:r>
          </a:p>
          <a:p>
            <a:pPr algn="ctr"/>
            <a:r>
              <a:rPr lang="ru-RU" sz="2400" b="1" dirty="0" smtClean="0"/>
              <a:t>Маску заранее изготовленную с родителями.</a:t>
            </a:r>
          </a:p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</p:txBody>
      </p:sp>
      <p:sp>
        <p:nvSpPr>
          <p:cNvPr id="8" name="Стрелка влево 7"/>
          <p:cNvSpPr/>
          <p:nvPr/>
        </p:nvSpPr>
        <p:spPr>
          <a:xfrm>
            <a:off x="5652120" y="4991696"/>
            <a:ext cx="3384376" cy="13176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084168" y="5445224"/>
            <a:ext cx="3059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Разминка «Зверята»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03839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5" y="260648"/>
            <a:ext cx="4097429" cy="30730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4211960" cy="3158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39" y="3529658"/>
            <a:ext cx="4067944" cy="3050958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4245039" y="38496"/>
            <a:ext cx="5040560" cy="352839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932039" y="620688"/>
            <a:ext cx="43040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Отправились на поиски теремка преодолевая разные препятствия.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12411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60648"/>
            <a:ext cx="4392488" cy="32943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0" y="3717032"/>
            <a:ext cx="4285960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07177"/>
            <a:ext cx="3960441" cy="297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6044"/>
            <a:ext cx="4128459" cy="3096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4139952" cy="3104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70854"/>
            <a:ext cx="4187957" cy="3140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5094" y="4149080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Небольшая инсценировка сказки Теремок.</a:t>
            </a:r>
          </a:p>
          <a:p>
            <a:r>
              <a:rPr lang="ru-RU" dirty="0" smtClean="0"/>
              <a:t>Ребята подходят к теремку в последовательности, как в сказке</a:t>
            </a:r>
            <a:endParaRPr lang="ru-RU" dirty="0"/>
          </a:p>
        </p:txBody>
      </p:sp>
      <p:sp>
        <p:nvSpPr>
          <p:cNvPr id="9" name="Овальная выноска 8"/>
          <p:cNvSpPr/>
          <p:nvPr/>
        </p:nvSpPr>
        <p:spPr>
          <a:xfrm rot="1487712">
            <a:off x="5044855" y="101139"/>
            <a:ext cx="3671708" cy="2979450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254782" y="252036"/>
            <a:ext cx="32518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Небольшая инсценировка сказки Теремок.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Ребята подходят к теремку в последовательности, как в сказке</a:t>
            </a:r>
          </a:p>
        </p:txBody>
      </p:sp>
    </p:spTree>
    <p:extLst>
      <p:ext uri="{BB962C8B-B14F-4D97-AF65-F5344CB8AC3E}">
        <p14:creationId xmlns:p14="http://schemas.microsoft.com/office/powerpoint/2010/main" val="1569432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043737" cy="5904656"/>
          </a:xfrm>
        </p:spPr>
      </p:pic>
    </p:spTree>
    <p:extLst>
      <p:ext uri="{BB962C8B-B14F-4D97-AF65-F5344CB8AC3E}">
        <p14:creationId xmlns:p14="http://schemas.microsoft.com/office/powerpoint/2010/main" val="1736211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5804" y="1276004"/>
            <a:ext cx="5818593" cy="4363945"/>
          </a:xfrm>
        </p:spPr>
      </p:pic>
      <p:sp>
        <p:nvSpPr>
          <p:cNvPr id="6" name="TextBox 5"/>
          <p:cNvSpPr txBox="1"/>
          <p:nvPr/>
        </p:nvSpPr>
        <p:spPr>
          <a:xfrm>
            <a:off x="4714322" y="117693"/>
            <a:ext cx="442798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b="1" dirty="0">
                <a:solidFill>
                  <a:srgbClr val="333333"/>
                </a:solidFill>
                <a:latin typeface="Helvetica Neue"/>
              </a:rPr>
              <a:t>Вывод: У детей повысился интерес физкультурным занятиям, повысилась </a:t>
            </a:r>
            <a:r>
              <a:rPr lang="ru-RU" b="1" dirty="0">
                <a:solidFill>
                  <a:srgbClr val="111111"/>
                </a:solidFill>
                <a:latin typeface="Arial"/>
              </a:rPr>
              <a:t>координация и движений, мелкой моторики руки, снятие мышечного напряжения, формирование правильной осанки ;</a:t>
            </a:r>
            <a:r>
              <a:rPr lang="ru-RU" b="1" dirty="0">
                <a:solidFill>
                  <a:srgbClr val="333333"/>
                </a:solidFill>
                <a:latin typeface="Helvetica Neue"/>
              </a:rPr>
              <a:t>уровень знаний о театре как искусстве; умение узнавать персонажей и отношения между ними; понимание детьми сюжета; способность понимать связь между событиями и строить умозаключения; повысилась речевая активность. Стали более совершенными, умение инсценировать. Более развито чувство партнерства. Использование театральной деятельности способствовало совершенствованию развития двигательной активности творческому развитию детей, эмоциональной отзывчивости; расширению словарного запаса.</a:t>
            </a:r>
          </a:p>
        </p:txBody>
      </p:sp>
    </p:spTree>
    <p:extLst>
      <p:ext uri="{BB962C8B-B14F-4D97-AF65-F5344CB8AC3E}">
        <p14:creationId xmlns:p14="http://schemas.microsoft.com/office/powerpoint/2010/main" val="3285203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</a:br>
            <a:endParaRPr lang="ru-RU" b="0" i="0" dirty="0" smtClean="0">
              <a:solidFill>
                <a:srgbClr val="333333"/>
              </a:solidFill>
              <a:effectLst/>
              <a:latin typeface="Helvetica Neue"/>
            </a:endParaRPr>
          </a:p>
          <a:p>
            <a:pPr marL="0" indent="0">
              <a:buNone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</a:br>
            <a:endParaRPr lang="ru-RU" b="0" i="0" dirty="0" smtClean="0">
              <a:solidFill>
                <a:srgbClr val="333333"/>
              </a:solidFill>
              <a:effectLst/>
              <a:latin typeface="Helvetica Neue"/>
            </a:endParaRPr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9992" y="1844824"/>
            <a:ext cx="368402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внимание!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2856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91264" cy="6048672"/>
          </a:xfrm>
          <a:solidFill>
            <a:srgbClr val="FFFF00"/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Цели и задачи проекта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 оптимизация режима двигательной активности детей путем усовершенствования организованных и самостоятельных форм функционально-оздоровительной деятельности детей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 поиск новых путей практической реализации современных технологий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 формирование интегрированных связей между двигательной, интеллектуальной, коммуникативной способностями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 обеспечение сохранения и укрепления здоровья детей, формирование целостного отношения к здоровому образу жизни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 формирование жизненно необходимых двигательных умений и навыков ребенка в соответствии с его индивидуальными особенностями развития физических качеств нравственных основ личности накопление двигательного опыта, коррекция психомоторных нарушений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 использование </a:t>
            </a:r>
            <a:r>
              <a:rPr lang="ru-RU" b="0" i="0" u="none" strike="noStrike" dirty="0" err="1" smtClean="0">
                <a:solidFill>
                  <a:srgbClr val="000000"/>
                </a:solidFill>
                <a:effectLst/>
                <a:latin typeface="Times New Roman"/>
              </a:rPr>
              <a:t>здоровьесберегающих</a:t>
            </a: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 технологий в режиме дня с учетом комплексно-тематического планирования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 организация интегрированных видов образовательной и игровой деятельности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 просветительско-воспитательная работа, направленная на формирование ценности здоровья и здорового образа жизни, воспитание культуры здоровья, динамическое наблюдение за состоянием здоровья детей, мониторинг</a:t>
            </a:r>
            <a:endParaRPr lang="ru-RU" sz="2400" dirty="0">
              <a:solidFill>
                <a:srgbClr val="0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682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  <a:solidFill>
            <a:srgbClr val="FFFF00"/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Сроки реализации проекта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Одна неделя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1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Основные результаты реализации проекта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-улучшение показателей психического и эмоционального здоровья детей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 соответствующее физическое развитие детей группы возрастной норме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 активность детей, владение навыками здорового образа жизни, формирование основных движений, физических качеств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 проявление у детей возможности активного и постоянного участия во всех мероприятиях общеобразовательного процесса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 показание высоких результатов мониторинга по снижению заболеваемости, двигательной активности и физической подготовленности, формирование личных качеств детей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 формирование элементарных представлений о пользе занятий физической культурой, освоение культурно-гигиенических навыков</a:t>
            </a:r>
            <a:endParaRPr lang="ru-RU" sz="2400" dirty="0">
              <a:solidFill>
                <a:srgbClr val="0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391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i="0" dirty="0" smtClean="0">
                <a:solidFill>
                  <a:srgbClr val="000000"/>
                </a:solidFill>
                <a:effectLst/>
                <a:latin typeface="Times New Roman"/>
              </a:rPr>
              <a:t>Этапы и сроки реализации инновационного проекта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1" i="0" dirty="0" smtClean="0">
                <a:solidFill>
                  <a:srgbClr val="000000"/>
                </a:solidFill>
                <a:effectLst/>
                <a:latin typeface="Times New Roman"/>
              </a:rPr>
              <a:t>Подготовительный 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Подбор и изучение  методической литературы.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Систематизация  технологий, форм и методов организации двигательной активности.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Пополнение материально-технической базы: обновление физкультурного оборудования.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Организованная деятельность с дошкольниками</a:t>
            </a: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Тесное взаимодействие всех участников проекта.</a:t>
            </a:r>
          </a:p>
          <a:p>
            <a:endParaRPr lang="ru-RU" sz="2400" dirty="0">
              <a:solidFill>
                <a:srgbClr val="0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518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5725129"/>
              </p:ext>
            </p:extLst>
          </p:nvPr>
        </p:nvGraphicFramePr>
        <p:xfrm>
          <a:off x="611560" y="332656"/>
          <a:ext cx="7776865" cy="6048672"/>
        </p:xfrm>
        <a:graphic>
          <a:graphicData uri="http://schemas.openxmlformats.org/drawingml/2006/table">
            <a:tbl>
              <a:tblPr/>
              <a:tblGrid>
                <a:gridCol w="505018"/>
                <a:gridCol w="2861770"/>
                <a:gridCol w="201592"/>
                <a:gridCol w="2861770"/>
                <a:gridCol w="1346715"/>
              </a:tblGrid>
              <a:tr h="277177"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II </a:t>
                      </a:r>
                      <a:r>
                        <a:rPr lang="ru-RU" sz="1200" b="1" dirty="0">
                          <a:effectLst/>
                        </a:rPr>
                        <a:t>этап. Реализация проекта</a:t>
                      </a:r>
                      <a:endParaRPr lang="ru-RU" sz="1200" dirty="0">
                        <a:effectLst/>
                      </a:endParaRP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09735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</a:t>
                      </a: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Просмотр познавательных мультфильмов: «Детям о театре», «Вежливый зритель», «Теремок», «Театр» (м/ф «Смешарики»), «Театр теней» (м/ф «Фиксики») и т.д.</a:t>
                      </a: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Заинтересованность детей темой проекта.</a:t>
                      </a: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</a:rPr>
                        <a:t>Воспитатели</a:t>
                      </a:r>
                    </a:p>
                    <a:p>
                      <a:pPr algn="ctr"/>
                      <a:r>
                        <a:rPr lang="ru-RU" sz="1200" dirty="0" err="1" smtClean="0">
                          <a:effectLst/>
                        </a:rPr>
                        <a:t>Инсруктор</a:t>
                      </a:r>
                      <a:r>
                        <a:rPr lang="ru-RU" sz="1200" dirty="0" smtClean="0">
                          <a:effectLst/>
                        </a:rPr>
                        <a:t> по </a:t>
                      </a:r>
                      <a:r>
                        <a:rPr lang="ru-RU" sz="1200" dirty="0" err="1" smtClean="0">
                          <a:effectLst/>
                        </a:rPr>
                        <a:t>физо</a:t>
                      </a:r>
                      <a:endParaRPr lang="ru-RU" sz="1200" dirty="0">
                        <a:effectLst/>
                      </a:endParaRP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9624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2</a:t>
                      </a: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Беседы с детьми «Ура! Идём в театр!», «Театральные секреты»</a:t>
                      </a: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Расширять знания о правилах поведения в театре, о видах театра. Развивать диалогическую речь, самостоятельность суждений, умение применять свои знания в беседе.</a:t>
                      </a: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</a:rPr>
                        <a:t>воспитатели.</a:t>
                      </a:r>
                      <a:endParaRPr lang="ru-RU" sz="1200" dirty="0">
                        <a:effectLst/>
                      </a:endParaRP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82757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3</a:t>
                      </a: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Дидактические игры «Собери сказку», «Из какой сказки»; лото «Сказки», «Кто-кто в теремочке живет?», «Угадай и скажи, о ком я говорю», «Занавес».</a:t>
                      </a: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Развивать словарный запас, мыслительную деятельность детей, умение узнавать персонажа по характерным признакам. Закреплять знания последовательности событий. </a:t>
                      </a:r>
                    </a:p>
                    <a:p>
                      <a:pPr algn="ctr"/>
                      <a:r>
                        <a:rPr lang="ru-RU" sz="1200" dirty="0">
                          <a:effectLst/>
                        </a:rPr>
                        <a:t/>
                      </a:r>
                      <a:br>
                        <a:rPr lang="ru-RU" sz="1200" dirty="0">
                          <a:effectLst/>
                        </a:rPr>
                      </a:br>
                      <a:endParaRPr lang="ru-RU" sz="1200" dirty="0">
                        <a:effectLst/>
                      </a:endParaRP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</a:rPr>
                        <a:t>Воспитатели</a:t>
                      </a:r>
                      <a:endParaRPr lang="ru-RU" sz="1200" dirty="0">
                        <a:effectLst/>
                      </a:endParaRP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82757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4</a:t>
                      </a: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</a:rPr>
                        <a:t>Подвижные игры, </a:t>
                      </a:r>
                      <a:r>
                        <a:rPr lang="ru-RU" sz="1200" dirty="0">
                          <a:effectLst/>
                        </a:rPr>
                        <a:t>«Я хитрая лиса», «Я грустный заяц», «Измени голос».</a:t>
                      </a: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Обогащать словарный запас, умение образовывать существительные во множественном числе. Упражнять в умении интонационно передавать эмоциональное состояние героя.</a:t>
                      </a: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</a:endParaRPr>
                    </a:p>
                  </a:txBody>
                  <a:tcPr marL="50374" marR="50374" marT="45913" marB="45913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094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955714"/>
              </p:ext>
            </p:extLst>
          </p:nvPr>
        </p:nvGraphicFramePr>
        <p:xfrm>
          <a:off x="539552" y="133038"/>
          <a:ext cx="8352927" cy="5937249"/>
        </p:xfrm>
        <a:graphic>
          <a:graphicData uri="http://schemas.openxmlformats.org/drawingml/2006/table">
            <a:tbl>
              <a:tblPr/>
              <a:tblGrid>
                <a:gridCol w="852993"/>
                <a:gridCol w="3248890"/>
                <a:gridCol w="1976411"/>
                <a:gridCol w="2274633"/>
              </a:tblGrid>
              <a:tr h="18145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5</a:t>
                      </a:r>
                    </a:p>
                  </a:txBody>
                  <a:tcPr marL="7744" marR="7744" marT="7058" marB="7058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Мимические этюды: «Заяц испугался», «Голодный, злой волк», «Добрая лисичка», «Нарисуй эмоцию».</a:t>
                      </a:r>
                    </a:p>
                  </a:txBody>
                  <a:tcPr marL="7744" marR="7744" marT="7058" marB="7058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Развивать умение при помощи мимики передавать эмоциональное состояние, характер персонажа.</a:t>
                      </a:r>
                    </a:p>
                  </a:txBody>
                  <a:tcPr marL="7744" marR="7744" marT="7058" marB="7058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</a:rPr>
                        <a:t>воспитатели</a:t>
                      </a:r>
                      <a:endParaRPr lang="ru-RU" sz="1400" dirty="0">
                        <a:effectLst/>
                      </a:endParaRPr>
                    </a:p>
                  </a:txBody>
                  <a:tcPr marL="7744" marR="7744" marT="7058" marB="7058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180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6</a:t>
                      </a:r>
                    </a:p>
                  </a:txBody>
                  <a:tcPr marL="7744" marR="7744" marT="7058" marB="7058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Комплекс утренней гимнастики – </a:t>
                      </a:r>
                      <a:r>
                        <a:rPr lang="ru-RU" sz="1400" dirty="0" smtClean="0">
                          <a:effectLst/>
                        </a:rPr>
                        <a:t>«Зверята», </a:t>
                      </a:r>
                      <a:r>
                        <a:rPr lang="ru-RU" sz="1400" dirty="0">
                          <a:effectLst/>
                        </a:rPr>
                        <a:t>«Буратино», «Курочки», «Ветерок»;</a:t>
                      </a:r>
                    </a:p>
                    <a:p>
                      <a:r>
                        <a:rPr lang="ru-RU" sz="1400" dirty="0">
                          <a:effectLst/>
                        </a:rPr>
                        <a:t>Подвижные игры - «У медведя во бору», «Звери», «Что мы делали не скажем, а что видели покажем», «Хитрая лиса», «Мышеловка».</a:t>
                      </a:r>
                    </a:p>
                  </a:txBody>
                  <a:tcPr marL="7744" marR="7744" marT="7058" marB="7058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Развивать мелкую моторику пальцев рук, чувство ритма. Развивать умение действовать по сигналу, сдерживать себя, выразительно выполнять движения; развивать воображение.</a:t>
                      </a:r>
                    </a:p>
                  </a:txBody>
                  <a:tcPr marL="7744" marR="7744" marT="7058" marB="7058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</a:rPr>
                        <a:t>Инструктор по </a:t>
                      </a:r>
                      <a:r>
                        <a:rPr lang="ru-RU" sz="1400" dirty="0" err="1" smtClean="0">
                          <a:effectLst/>
                        </a:rPr>
                        <a:t>физо</a:t>
                      </a:r>
                      <a:endParaRPr lang="ru-RU" sz="1400" dirty="0">
                        <a:effectLst/>
                      </a:endParaRPr>
                    </a:p>
                  </a:txBody>
                  <a:tcPr marL="7744" marR="7744" marT="7058" marB="7058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7</a:t>
                      </a:r>
                    </a:p>
                  </a:txBody>
                  <a:tcPr marL="7744" marR="7744" marT="7058" marB="7058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Чтение</a:t>
                      </a:r>
                      <a:r>
                        <a:rPr lang="ru-RU" sz="1400" b="1">
                          <a:effectLst/>
                        </a:rPr>
                        <a:t>, </a:t>
                      </a:r>
                      <a:r>
                        <a:rPr lang="ru-RU" sz="1400">
                          <a:effectLst/>
                        </a:rPr>
                        <a:t>обсуждение и пересказ (с помощью пальчикового театра) сказок «Теремок», «Колобок».</a:t>
                      </a:r>
                    </a:p>
                  </a:txBody>
                  <a:tcPr marL="7744" marR="7744" marT="7058" marB="7058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Развивать интерес к литературе, сказкам, рассказам; развивать речь, внимание.</a:t>
                      </a:r>
                    </a:p>
                  </a:txBody>
                  <a:tcPr marL="7744" marR="7744" marT="7058" marB="7058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</a:rPr>
                        <a:t>воспитатели</a:t>
                      </a:r>
                      <a:endParaRPr lang="ru-RU" sz="1400" dirty="0">
                        <a:effectLst/>
                      </a:endParaRPr>
                    </a:p>
                  </a:txBody>
                  <a:tcPr marL="7744" marR="7744" marT="7058" marB="7058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915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4854553"/>
              </p:ext>
            </p:extLst>
          </p:nvPr>
        </p:nvGraphicFramePr>
        <p:xfrm>
          <a:off x="611560" y="260648"/>
          <a:ext cx="7454180" cy="5792787"/>
        </p:xfrm>
        <a:graphic>
          <a:graphicData uri="http://schemas.openxmlformats.org/drawingml/2006/table">
            <a:tbl>
              <a:tblPr/>
              <a:tblGrid>
                <a:gridCol w="761106"/>
                <a:gridCol w="2911302"/>
                <a:gridCol w="1752165"/>
                <a:gridCol w="2029607"/>
              </a:tblGrid>
              <a:tr h="20657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8</a:t>
                      </a:r>
                    </a:p>
                  </a:txBody>
                  <a:tcPr marL="7706" marR="7706" marT="7024" marB="7024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Загадывание загадок</a:t>
                      </a:r>
                    </a:p>
                  </a:txBody>
                  <a:tcPr marL="7706" marR="7706" marT="7024" marB="7024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Слушать загадки до конца, воспитывать внимательность. Действовать по сигналу воспитателя. Развивать речь и логическое мышление.</a:t>
                      </a:r>
                    </a:p>
                  </a:txBody>
                  <a:tcPr marL="7706" marR="7706" marT="7024" marB="7024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</a:rPr>
                        <a:t>Инструктор</a:t>
                      </a:r>
                      <a:r>
                        <a:rPr lang="ru-RU" sz="1400" baseline="0" dirty="0" smtClean="0">
                          <a:effectLst/>
                        </a:rPr>
                        <a:t> по </a:t>
                      </a:r>
                      <a:r>
                        <a:rPr lang="ru-RU" sz="1400" baseline="0" dirty="0" err="1" smtClean="0">
                          <a:effectLst/>
                        </a:rPr>
                        <a:t>физо</a:t>
                      </a:r>
                      <a:endParaRPr lang="ru-RU" sz="1400" baseline="0" dirty="0" smtClean="0">
                        <a:effectLst/>
                      </a:endParaRPr>
                    </a:p>
                    <a:p>
                      <a:pPr algn="ctr"/>
                      <a:r>
                        <a:rPr lang="ru-RU" sz="1400" baseline="0" dirty="0" smtClean="0">
                          <a:effectLst/>
                        </a:rPr>
                        <a:t>Воспитатели</a:t>
                      </a:r>
                      <a:endParaRPr lang="ru-RU" sz="1400" dirty="0">
                        <a:effectLst/>
                      </a:endParaRPr>
                    </a:p>
                  </a:txBody>
                  <a:tcPr marL="7706" marR="7706" marT="7024" marB="7024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74524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9</a:t>
                      </a:r>
                    </a:p>
                  </a:txBody>
                  <a:tcPr marL="7706" marR="7706" marT="7024" marB="7024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Рисование «Мой любимый герой», «Нарисуем сказку»;</a:t>
                      </a:r>
                    </a:p>
                    <a:p>
                      <a:r>
                        <a:rPr lang="ru-RU" sz="1400">
                          <a:effectLst/>
                        </a:rPr>
                        <a:t>Конструирование/ручной труд «Теремок» (изготовление недостающих атрибутов к сказке)</a:t>
                      </a:r>
                    </a:p>
                  </a:txBody>
                  <a:tcPr marL="7706" marR="7706" marT="7024" marB="7024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Развивать творческий потенциал детей, желание воплощать образы сказочных героев на бумаге.</a:t>
                      </a:r>
                    </a:p>
                  </a:txBody>
                  <a:tcPr marL="7706" marR="7706" marT="7024" marB="7024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</a:rPr>
                        <a:t>Воспитатель по изо</a:t>
                      </a:r>
                    </a:p>
                    <a:p>
                      <a:pPr algn="ctr"/>
                      <a:r>
                        <a:rPr lang="ru-RU" sz="1400" dirty="0" smtClean="0">
                          <a:effectLst/>
                        </a:rPr>
                        <a:t>воспитатели</a:t>
                      </a:r>
                      <a:endParaRPr lang="ru-RU" sz="1400" dirty="0">
                        <a:effectLst/>
                      </a:endParaRPr>
                    </a:p>
                  </a:txBody>
                  <a:tcPr marL="7706" marR="7706" marT="7024" marB="7024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2478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10</a:t>
                      </a:r>
                    </a:p>
                  </a:txBody>
                  <a:tcPr marL="7706" marR="7706" marT="7024" marB="7024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Игра-драматизация «Теремок»</a:t>
                      </a:r>
                    </a:p>
                  </a:txBody>
                  <a:tcPr marL="7706" marR="7706" marT="7024" marB="7024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Упражнять в умении воссоздавать на словесной основе, мысленно представляемые эпизоды и эмоциональные состояния героев.</a:t>
                      </a:r>
                    </a:p>
                  </a:txBody>
                  <a:tcPr marL="7706" marR="7706" marT="7024" marB="7024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</a:rPr>
                        <a:t>Воспитатели</a:t>
                      </a:r>
                    </a:p>
                    <a:p>
                      <a:pPr algn="ctr"/>
                      <a:r>
                        <a:rPr lang="ru-RU" sz="1400" dirty="0" err="1" smtClean="0">
                          <a:effectLst/>
                        </a:rPr>
                        <a:t>Инрструктор</a:t>
                      </a:r>
                      <a:r>
                        <a:rPr lang="ru-RU" sz="1400" dirty="0" smtClean="0">
                          <a:effectLst/>
                        </a:rPr>
                        <a:t> по </a:t>
                      </a:r>
                      <a:r>
                        <a:rPr lang="ru-RU" sz="1400" dirty="0" err="1" smtClean="0">
                          <a:effectLst/>
                        </a:rPr>
                        <a:t>физо</a:t>
                      </a:r>
                      <a:endParaRPr lang="ru-RU" sz="1400" dirty="0">
                        <a:effectLst/>
                      </a:endParaRPr>
                    </a:p>
                  </a:txBody>
                  <a:tcPr marL="7706" marR="7706" marT="7024" marB="7024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309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189622"/>
              </p:ext>
            </p:extLst>
          </p:nvPr>
        </p:nvGraphicFramePr>
        <p:xfrm>
          <a:off x="683568" y="1268760"/>
          <a:ext cx="7992889" cy="3588971"/>
        </p:xfrm>
        <a:graphic>
          <a:graphicData uri="http://schemas.openxmlformats.org/drawingml/2006/table">
            <a:tbl>
              <a:tblPr/>
              <a:tblGrid>
                <a:gridCol w="504056"/>
                <a:gridCol w="3168352"/>
                <a:gridCol w="2232248"/>
                <a:gridCol w="2088233"/>
              </a:tblGrid>
              <a:tr h="26483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III </a:t>
                      </a:r>
                      <a:r>
                        <a:rPr lang="ru-RU" sz="1600" b="1" dirty="0">
                          <a:effectLst/>
                        </a:rPr>
                        <a:t>этап. Заключительный</a:t>
                      </a:r>
                      <a:endParaRPr lang="ru-RU" sz="1600" dirty="0">
                        <a:effectLst/>
                      </a:endParaRPr>
                    </a:p>
                  </a:txBody>
                  <a:tcPr marL="44747" marR="44747" marT="40785" marB="40785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3561"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/>
                      </a:r>
                      <a:br>
                        <a:rPr lang="ru-RU" sz="1600" dirty="0">
                          <a:effectLst/>
                        </a:rPr>
                      </a:br>
                      <a:endParaRPr lang="ru-RU" sz="1600" dirty="0">
                        <a:effectLst/>
                      </a:endParaRPr>
                    </a:p>
                  </a:txBody>
                  <a:tcPr marL="44747" marR="44747" marT="40785" marB="40785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Оформление выставки рисунков</a:t>
                      </a:r>
                    </a:p>
                    <a:p>
                      <a:r>
                        <a:rPr lang="ru-RU" sz="1600" dirty="0">
                          <a:effectLst/>
                        </a:rPr>
                        <a:t>«Мой любимый </a:t>
                      </a:r>
                      <a:r>
                        <a:rPr lang="ru-RU" sz="1600" dirty="0" err="1">
                          <a:effectLst/>
                        </a:rPr>
                        <a:t>герой</a:t>
                      </a:r>
                      <a:r>
                        <a:rPr lang="ru-RU" sz="1600" dirty="0" err="1" smtClean="0">
                          <a:effectLst/>
                        </a:rPr>
                        <a:t>»;Сюжетное</a:t>
                      </a:r>
                      <a:r>
                        <a:rPr lang="ru-RU" sz="1600" dirty="0" smtClean="0">
                          <a:effectLst/>
                        </a:rPr>
                        <a:t> физкультурное занятие «Теремок</a:t>
                      </a:r>
                      <a:r>
                        <a:rPr lang="ru-RU" sz="1600" dirty="0">
                          <a:effectLst/>
                        </a:rPr>
                        <a:t>»; </a:t>
                      </a:r>
                    </a:p>
                  </a:txBody>
                  <a:tcPr marL="44747" marR="44747" marT="40785" marB="40785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Транс</a:t>
                      </a:r>
                      <a:r>
                        <a:rPr lang="ru-RU" sz="1600" b="1" dirty="0">
                          <a:effectLst/>
                        </a:rPr>
                        <a:t>ляция</a:t>
                      </a:r>
                      <a:r>
                        <a:rPr lang="ru-RU" sz="1600" dirty="0">
                          <a:effectLst/>
                        </a:rPr>
                        <a:t> результатов проектирования</a:t>
                      </a:r>
                    </a:p>
                  </a:txBody>
                  <a:tcPr marL="44747" marR="44747" marT="40785" marB="40785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</a:rPr>
                        <a:t>Инструктор по </a:t>
                      </a:r>
                      <a:r>
                        <a:rPr lang="ru-RU" sz="1600" dirty="0" err="1" smtClean="0">
                          <a:effectLst/>
                        </a:rPr>
                        <a:t>физо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</a:p>
                    <a:p>
                      <a:pPr algn="ctr"/>
                      <a:r>
                        <a:rPr lang="ru-RU" sz="1600" dirty="0" smtClean="0">
                          <a:effectLst/>
                        </a:rPr>
                        <a:t>Каштанова Е.Е.</a:t>
                      </a:r>
                      <a:endParaRPr lang="ru-RU" sz="1600" dirty="0">
                        <a:effectLst/>
                      </a:endParaRPr>
                    </a:p>
                  </a:txBody>
                  <a:tcPr marL="44747" marR="44747" marT="40785" marB="40785" anchor="ctr">
                    <a:lnL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1878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1" y="-99393"/>
            <a:ext cx="4678707" cy="3343793"/>
          </a:xfrm>
        </p:spPr>
        <p:txBody>
          <a:bodyPr>
            <a:normAutofit fontScale="90000"/>
          </a:bodyPr>
          <a:lstStyle/>
          <a:p>
            <a:r>
              <a:rPr lang="ru-RU" sz="3200" dirty="0" err="1" smtClean="0"/>
              <a:t>Фотоочет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Работа с родителями.</a:t>
            </a:r>
            <a:br>
              <a:rPr lang="ru-RU" sz="3200" dirty="0" smtClean="0"/>
            </a:br>
            <a:r>
              <a:rPr lang="ru-RU" sz="3200" dirty="0" smtClean="0"/>
              <a:t>Изготовление масок героев сказки «Теремок»</a:t>
            </a:r>
            <a:br>
              <a:rPr lang="ru-RU" sz="3200" dirty="0" smtClean="0"/>
            </a:br>
            <a:r>
              <a:rPr lang="ru-RU" sz="3200" dirty="0" smtClean="0"/>
              <a:t>для сюжетного физкультурного  занятия.</a:t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5" y="175898"/>
            <a:ext cx="4385461" cy="32890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06" y="3244401"/>
            <a:ext cx="4355976" cy="3266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9065"/>
            <a:ext cx="4392488" cy="28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460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762</Words>
  <Application>Microsoft Office PowerPoint</Application>
  <PresentationFormat>Экран (4:3)</PresentationFormat>
  <Paragraphs>104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Проект «Неделя театра» (для детей 4-5 лет)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Фотоочет Работа с родителями. Изготовление масок героев сказки «Теремок» для сюжетного физкультурного  занятия.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«Неделя театра»</dc:title>
  <dc:creator>Александр</dc:creator>
  <cp:lastModifiedBy>Александр</cp:lastModifiedBy>
  <cp:revision>18</cp:revision>
  <dcterms:created xsi:type="dcterms:W3CDTF">2022-02-10T17:18:55Z</dcterms:created>
  <dcterms:modified xsi:type="dcterms:W3CDTF">2022-02-13T15:55:16Z</dcterms:modified>
</cp:coreProperties>
</file>